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12192000"/>
  <p:notesSz cx="6858000" cy="9144000"/>
  <p:embeddedFontLst>
    <p:embeddedFont>
      <p:font typeface="Comfortaa SemiBold"/>
      <p:regular r:id="rId21"/>
      <p:bold r:id="rId22"/>
    </p:embeddedFont>
    <p:embeddedFont>
      <p:font typeface="Comfortaa Medium"/>
      <p:regular r:id="rId23"/>
      <p:bold r:id="rId24"/>
    </p:embeddedFont>
    <p:embeddedFont>
      <p:font typeface="Comfortaa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0">
          <p15:clr>
            <a:srgbClr val="A4A3A4"/>
          </p15:clr>
        </p15:guide>
        <p15:guide id="2" orient="horz" pos="96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7" roundtripDataSignature="AMtx7miza/QyB/cMM+Qb8wlfMVf+oYHb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0"/>
        <p:guide pos="9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ComfortaaSemiBold-bold.fntdata"/><Relationship Id="rId21" Type="http://schemas.openxmlformats.org/officeDocument/2006/relationships/font" Target="fonts/ComfortaaSemiBold-regular.fntdata"/><Relationship Id="rId24" Type="http://schemas.openxmlformats.org/officeDocument/2006/relationships/font" Target="fonts/ComfortaaMedium-bold.fntdata"/><Relationship Id="rId23" Type="http://schemas.openxmlformats.org/officeDocument/2006/relationships/font" Target="fonts/Comfortaa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omfortaa-bold.fntdata"/><Relationship Id="rId25" Type="http://schemas.openxmlformats.org/officeDocument/2006/relationships/font" Target="fonts/Comfortaa-regular.fntdata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47a30c679_0_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g1347a30c679_0_1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" name="Google Shape;92;g1347a30c679_0_1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" name="Google Shape;180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35095c5239_1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135095c5239_1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g135095c5239_1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3586696444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13586696444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g13586696444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35095c5239_2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135095c5239_2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" name="Google Shape;214;g135095c5239_2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47a30c679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1347a30c679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g1347a30c679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347a30c679_0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1347a30c679_0_1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0" name="Google Shape;230;g1347a30c679_0_1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35aba2e0ea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135aba2e0ea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g135aba2e0ea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47a30c67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1347a30c67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" name="Google Shape;116;g1347a30c679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" name="Google Shape;13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47a30c679_0_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1347a30c679_0_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" name="Google Shape;171;g1347a30c679_0_1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347a30c679_0_31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5" name="Google Shape;15;g1347a30c679_0_31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6" name="Google Shape;16;g1347a30c679_0_3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347a30c679_0_66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g1347a30c679_0_66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g1347a30c679_0_6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347a30c679_0_7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siness concept">
  <p:cSld name="Business concep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347a30c679_0_72"/>
          <p:cNvSpPr/>
          <p:nvPr>
            <p:ph idx="2" type="pic"/>
          </p:nvPr>
        </p:nvSpPr>
        <p:spPr>
          <a:xfrm>
            <a:off x="1524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6" name="Google Shape;56;g1347a30c679_0_72"/>
          <p:cNvSpPr/>
          <p:nvPr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lt1">
              <a:alpha val="89410"/>
            </a:schemeClr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365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g1347a30c679_0_72"/>
          <p:cNvSpPr txBox="1"/>
          <p:nvPr>
            <p:ph type="title"/>
          </p:nvPr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lt1">
              <a:alpha val="89410"/>
            </a:schemeClr>
          </a:solidFill>
          <a:ln>
            <a:noFill/>
          </a:ln>
        </p:spPr>
        <p:txBody>
          <a:bodyPr anchorCtr="0" anchor="t" bIns="45700" lIns="612625" spcFirstLastPara="1" rIns="457200" wrap="square" tIns="8229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g1347a30c679_0_72"/>
          <p:cNvSpPr txBox="1"/>
          <p:nvPr>
            <p:ph idx="1" type="body"/>
          </p:nvPr>
        </p:nvSpPr>
        <p:spPr>
          <a:xfrm>
            <a:off x="6629400" y="2996693"/>
            <a:ext cx="4416600" cy="22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rtl="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rtl="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rtl="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g1347a30c679_0_7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g1347a30c679_0_7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g1347a30c679_0_7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22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47a30c679_0_80"/>
          <p:cNvSpPr txBox="1"/>
          <p:nvPr>
            <p:ph type="title"/>
          </p:nvPr>
        </p:nvSpPr>
        <p:spPr>
          <a:xfrm>
            <a:off x="839788" y="714980"/>
            <a:ext cx="10515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g1347a30c679_0_80"/>
          <p:cNvSpPr txBox="1"/>
          <p:nvPr>
            <p:ph idx="1" type="body"/>
          </p:nvPr>
        </p:nvSpPr>
        <p:spPr>
          <a:xfrm>
            <a:off x="839788" y="1819656"/>
            <a:ext cx="5157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" name="Google Shape;65;g1347a30c679_0_80"/>
          <p:cNvSpPr txBox="1"/>
          <p:nvPr>
            <p:ph idx="2" type="body"/>
          </p:nvPr>
        </p:nvSpPr>
        <p:spPr>
          <a:xfrm>
            <a:off x="839788" y="2386584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g1347a30c679_0_80"/>
          <p:cNvSpPr txBox="1"/>
          <p:nvPr>
            <p:ph idx="3" type="body"/>
          </p:nvPr>
        </p:nvSpPr>
        <p:spPr>
          <a:xfrm>
            <a:off x="6172200" y="1819656"/>
            <a:ext cx="5183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7" name="Google Shape;67;g1347a30c679_0_80"/>
          <p:cNvSpPr txBox="1"/>
          <p:nvPr>
            <p:ph idx="4" type="body"/>
          </p:nvPr>
        </p:nvSpPr>
        <p:spPr>
          <a:xfrm>
            <a:off x="6172200" y="2386584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g1347a30c679_0_8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g1347a30c679_0_8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g1347a30c679_0_8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 Summary">
  <p:cSld name="Market Summar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g1347a30c679_0_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g1347a30c679_0_89"/>
          <p:cNvSpPr/>
          <p:nvPr/>
        </p:nvSpPr>
        <p:spPr>
          <a:xfrm>
            <a:off x="915924" y="777240"/>
            <a:ext cx="10360200" cy="5303400"/>
          </a:xfrm>
          <a:prstGeom prst="rect">
            <a:avLst/>
          </a:prstGeom>
          <a:solidFill>
            <a:schemeClr val="lt1">
              <a:alpha val="8941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g1347a30c679_0_89"/>
          <p:cNvSpPr txBox="1"/>
          <p:nvPr>
            <p:ph type="title"/>
          </p:nvPr>
        </p:nvSpPr>
        <p:spPr>
          <a:xfrm>
            <a:off x="1066800" y="1500288"/>
            <a:ext cx="100584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g1347a30c679_0_89"/>
          <p:cNvSpPr txBox="1"/>
          <p:nvPr>
            <p:ph idx="1" type="body"/>
          </p:nvPr>
        </p:nvSpPr>
        <p:spPr>
          <a:xfrm>
            <a:off x="1353312" y="3548340"/>
            <a:ext cx="27432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rtl="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rtl="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rtl="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g1347a30c679_0_89"/>
          <p:cNvSpPr txBox="1"/>
          <p:nvPr>
            <p:ph idx="2" type="body"/>
          </p:nvPr>
        </p:nvSpPr>
        <p:spPr>
          <a:xfrm>
            <a:off x="4759452" y="3548340"/>
            <a:ext cx="27432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rtl="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rtl="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rtl="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g1347a30c679_0_89"/>
          <p:cNvSpPr txBox="1"/>
          <p:nvPr>
            <p:ph idx="3" type="body"/>
          </p:nvPr>
        </p:nvSpPr>
        <p:spPr>
          <a:xfrm>
            <a:off x="8165592" y="3548340"/>
            <a:ext cx="27432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rtl="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rtl="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rtl="0" algn="l">
              <a:lnSpc>
                <a:spcPct val="1375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g1347a30c679_0_8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g1347a30c679_0_8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g1347a30c679_0_8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 up photo of leaves&#10;" id="82" name="Google Shape;82;g1347a30c679_0_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24" y="0"/>
            <a:ext cx="1218895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1347a30c679_0_99"/>
          <p:cNvSpPr/>
          <p:nvPr/>
        </p:nvSpPr>
        <p:spPr>
          <a:xfrm>
            <a:off x="4066032" y="0"/>
            <a:ext cx="4059900" cy="6858000"/>
          </a:xfrm>
          <a:prstGeom prst="rect">
            <a:avLst/>
          </a:prstGeom>
          <a:solidFill>
            <a:srgbClr val="FFCFC3">
              <a:alpha val="843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g1347a30c679_0_99"/>
          <p:cNvSpPr txBox="1"/>
          <p:nvPr>
            <p:ph type="title"/>
          </p:nvPr>
        </p:nvSpPr>
        <p:spPr>
          <a:xfrm>
            <a:off x="4724400" y="2450592"/>
            <a:ext cx="2743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g1347a30c679_0_99"/>
          <p:cNvSpPr txBox="1"/>
          <p:nvPr>
            <p:ph idx="1" type="body"/>
          </p:nvPr>
        </p:nvSpPr>
        <p:spPr>
          <a:xfrm>
            <a:off x="4724400" y="3566160"/>
            <a:ext cx="2743200" cy="26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g1347a30c679_0_9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D8D8D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g1347a30c679_0_9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g1347a30c679_0_9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347a30c679_0_35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g1347a30c679_0_3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1347a30c679_0_3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g1347a30c679_0_38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3" name="Google Shape;23;g1347a30c679_0_3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347a30c679_0_4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6" name="Google Shape;26;g1347a30c679_0_42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" name="Google Shape;27;g1347a30c679_0_42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" name="Google Shape;28;g1347a30c679_0_4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1347a30c679_0_4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1" name="Google Shape;31;g1347a30c679_0_4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1347a30c679_0_50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4" name="Google Shape;34;g1347a30c679_0_50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5" name="Google Shape;35;g1347a30c679_0_5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1347a30c679_0_54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8" name="Google Shape;38;g1347a30c679_0_5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347a30c679_0_57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g1347a30c679_0_57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2" name="Google Shape;42;g1347a30c679_0_57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" name="Google Shape;43;g1347a30c679_0_57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4" name="Google Shape;44;g1347a30c679_0_5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347a30c679_0_63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7" name="Google Shape;47;g1347a30c679_0_6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347a30c679_0_2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g1347a30c679_0_27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g1347a30c679_0_2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5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9" Type="http://schemas.openxmlformats.org/officeDocument/2006/relationships/image" Target="../media/image30.png"/><Relationship Id="rId5" Type="http://schemas.openxmlformats.org/officeDocument/2006/relationships/image" Target="../media/image32.png"/><Relationship Id="rId6" Type="http://schemas.openxmlformats.org/officeDocument/2006/relationships/image" Target="../media/image26.png"/><Relationship Id="rId7" Type="http://schemas.openxmlformats.org/officeDocument/2006/relationships/image" Target="../media/image25.png"/><Relationship Id="rId8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347a30c679_0_134"/>
          <p:cNvSpPr txBox="1"/>
          <p:nvPr/>
        </p:nvSpPr>
        <p:spPr>
          <a:xfrm>
            <a:off x="228950" y="228900"/>
            <a:ext cx="83979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39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Classification Project</a:t>
            </a:r>
            <a:endParaRPr b="1" i="0" sz="39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39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39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Loans Eligibility Prediction</a:t>
            </a:r>
            <a:endParaRPr b="1" i="0" sz="39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1" i="0" sz="30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5" name="Google Shape;95;g1347a30c679_0_134"/>
          <p:cNvSpPr txBox="1"/>
          <p:nvPr/>
        </p:nvSpPr>
        <p:spPr>
          <a:xfrm>
            <a:off x="181225" y="2365450"/>
            <a:ext cx="57231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Evgenia Samsonov and Idan Leibovitch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"/>
          <p:cNvSpPr txBox="1"/>
          <p:nvPr>
            <p:ph type="title"/>
          </p:nvPr>
        </p:nvSpPr>
        <p:spPr>
          <a:xfrm>
            <a:off x="326351" y="257375"/>
            <a:ext cx="6321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u="sng">
                <a:solidFill>
                  <a:srgbClr val="3D85C6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Models with clean (regular) data</a:t>
            </a:r>
            <a:endParaRPr sz="2800" u="sng">
              <a:solidFill>
                <a:srgbClr val="3D85C6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183" name="Google Shape;183;p10"/>
          <p:cNvSpPr txBox="1"/>
          <p:nvPr>
            <p:ph type="title"/>
          </p:nvPr>
        </p:nvSpPr>
        <p:spPr>
          <a:xfrm>
            <a:off x="326351" y="3318350"/>
            <a:ext cx="6429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u="sng">
                <a:solidFill>
                  <a:srgbClr val="3D85C6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Models with normalized data</a:t>
            </a:r>
            <a:endParaRPr sz="2800" u="sng"/>
          </a:p>
        </p:txBody>
      </p:sp>
      <p:pic>
        <p:nvPicPr>
          <p:cNvPr id="184" name="Google Shape;18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100" y="1049850"/>
            <a:ext cx="10429174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6350" y="4204075"/>
            <a:ext cx="10334723" cy="210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5095c5239_1_13"/>
          <p:cNvSpPr txBox="1"/>
          <p:nvPr>
            <p:ph type="title"/>
          </p:nvPr>
        </p:nvSpPr>
        <p:spPr>
          <a:xfrm>
            <a:off x="326351" y="257375"/>
            <a:ext cx="62073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u="sng">
                <a:solidFill>
                  <a:srgbClr val="3D85C6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Models with balanced target</a:t>
            </a:r>
            <a:endParaRPr sz="2800" u="sng">
              <a:solidFill>
                <a:srgbClr val="3D85C6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192" name="Google Shape;192;g135095c5239_1_13"/>
          <p:cNvSpPr txBox="1"/>
          <p:nvPr>
            <p:ph type="title"/>
          </p:nvPr>
        </p:nvSpPr>
        <p:spPr>
          <a:xfrm>
            <a:off x="380276" y="3242050"/>
            <a:ext cx="64395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u="sng">
                <a:solidFill>
                  <a:srgbClr val="3D85C6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Models with features important</a:t>
            </a:r>
            <a:endParaRPr sz="2800" u="sng">
              <a:solidFill>
                <a:srgbClr val="3D85C6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pic>
        <p:nvPicPr>
          <p:cNvPr id="193" name="Google Shape;193;g135095c5239_1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6375" y="2811775"/>
            <a:ext cx="1809899" cy="194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135095c5239_1_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9400" y="1060350"/>
            <a:ext cx="9656976" cy="186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135095c5239_1_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6850" y="4152900"/>
            <a:ext cx="9531949" cy="209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3586696444_0_5"/>
          <p:cNvSpPr txBox="1"/>
          <p:nvPr>
            <p:ph type="title"/>
          </p:nvPr>
        </p:nvSpPr>
        <p:spPr>
          <a:xfrm>
            <a:off x="326346" y="257365"/>
            <a:ext cx="54264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u="sng">
                <a:solidFill>
                  <a:srgbClr val="3D85C6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Grid search</a:t>
            </a:r>
            <a:endParaRPr sz="2800" u="sng">
              <a:solidFill>
                <a:srgbClr val="3D85C6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pic>
        <p:nvPicPr>
          <p:cNvPr id="202" name="Google Shape;202;g13586696444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40625" y="842165"/>
            <a:ext cx="1847850" cy="18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13586696444_0_5"/>
          <p:cNvSpPr txBox="1"/>
          <p:nvPr/>
        </p:nvSpPr>
        <p:spPr>
          <a:xfrm>
            <a:off x="758525" y="1163775"/>
            <a:ext cx="24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scoring=’accuracy’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13586696444_0_5"/>
          <p:cNvSpPr txBox="1"/>
          <p:nvPr/>
        </p:nvSpPr>
        <p:spPr>
          <a:xfrm>
            <a:off x="5472525" y="1233050"/>
            <a:ext cx="24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scoring=’recall’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g13586696444_0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113" y="2728115"/>
            <a:ext cx="3171825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13586696444_0_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4788" y="3896653"/>
            <a:ext cx="3038475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13586696444_0_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81125" y="3896640"/>
            <a:ext cx="3057525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13586696444_0_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6225" y="1633240"/>
            <a:ext cx="2771775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13586696444_0_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56025" y="1850365"/>
            <a:ext cx="287655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13586696444_0_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73775" y="2867590"/>
            <a:ext cx="3181350" cy="7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35095c5239_2_12"/>
          <p:cNvSpPr txBox="1"/>
          <p:nvPr>
            <p:ph type="title"/>
          </p:nvPr>
        </p:nvSpPr>
        <p:spPr>
          <a:xfrm>
            <a:off x="326346" y="257365"/>
            <a:ext cx="54264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u="sng">
                <a:solidFill>
                  <a:srgbClr val="3D85C6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ROC-AUC</a:t>
            </a:r>
            <a:endParaRPr sz="2800" u="sng">
              <a:solidFill>
                <a:srgbClr val="3D85C6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pic>
        <p:nvPicPr>
          <p:cNvPr id="217" name="Google Shape;217;g135095c5239_2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49980"/>
            <a:ext cx="6385800" cy="350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135095c5239_2_12"/>
          <p:cNvSpPr txBox="1"/>
          <p:nvPr/>
        </p:nvSpPr>
        <p:spPr>
          <a:xfrm>
            <a:off x="5713400" y="324325"/>
            <a:ext cx="617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rgbClr val="3D85C6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Probability</a:t>
            </a:r>
            <a:r>
              <a:rPr lang="en-US" sz="2800" u="sng">
                <a:solidFill>
                  <a:srgbClr val="3D85C6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 </a:t>
            </a:r>
            <a:r>
              <a:rPr lang="en-US" sz="2800" u="sng">
                <a:solidFill>
                  <a:srgbClr val="3D85C6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by specific data line</a:t>
            </a:r>
            <a:endParaRPr sz="2800" u="sng">
              <a:solidFill>
                <a:srgbClr val="3D85C6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pic>
        <p:nvPicPr>
          <p:cNvPr id="219" name="Google Shape;219;g135095c5239_2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1525" y="1258830"/>
            <a:ext cx="6391275" cy="170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347a30c679_0_11"/>
          <p:cNvSpPr txBox="1"/>
          <p:nvPr>
            <p:ph type="title"/>
          </p:nvPr>
        </p:nvSpPr>
        <p:spPr>
          <a:xfrm>
            <a:off x="1145050" y="510525"/>
            <a:ext cx="64650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8888"/>
              <a:buFont typeface="Arial"/>
              <a:buNone/>
            </a:pPr>
            <a:r>
              <a:rPr lang="en-US" u="sng">
                <a:solidFill>
                  <a:srgbClr val="3D85C6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Insights and Conclusions</a:t>
            </a:r>
            <a:endParaRPr>
              <a:solidFill>
                <a:srgbClr val="3D85C6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226" name="Google Shape;226;g1347a30c679_0_11"/>
          <p:cNvSpPr txBox="1"/>
          <p:nvPr/>
        </p:nvSpPr>
        <p:spPr>
          <a:xfrm>
            <a:off x="916124" y="1245200"/>
            <a:ext cx="10720500" cy="53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 SemiBold"/>
              <a:buChar char="➢"/>
            </a:pPr>
            <a:r>
              <a:rPr i="0" lang="en-US" sz="1800" u="none" cap="none" strike="noStrike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Business’ problem/question is affecting on the model and metric need to be chosen:</a:t>
            </a:r>
            <a:endParaRPr i="0" sz="1800" u="none" cap="none" strike="noStrike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 SemiBold"/>
              <a:buChar char="○"/>
            </a:pPr>
            <a:r>
              <a:rPr i="0" lang="en-US" sz="1800" u="none" cap="none" strike="noStrike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For general accuracy if to approve/disapprove the loan we will use the ‘accuracy’ metric and the score is 77%. </a:t>
            </a:r>
            <a:endParaRPr i="0" sz="1800" u="none" cap="none" strike="noStrike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 SemiBold"/>
              <a:buChar char="○"/>
            </a:pPr>
            <a:r>
              <a:rPr i="0" lang="en-US" sz="1800" u="none" cap="none" strike="noStrike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For only approved loans with low risk -we’ll use the recall metric which has high score of 100% actual loans approved from the predicted . </a:t>
            </a:r>
            <a:endParaRPr i="0" sz="1800" u="none" cap="none" strike="noStrike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 SemiBold"/>
              <a:buChar char="➢"/>
            </a:pPr>
            <a:r>
              <a:rPr i="0" lang="en-US" sz="1800" u="none" cap="none" strike="noStrike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For recall and precision metrics our score for “0” (unapproved loans) is very low. This must been taken in consideration if proceeding with those metrics.</a:t>
            </a:r>
            <a:endParaRPr i="0" sz="1800" u="none" cap="none" strike="noStrike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 SemiBold"/>
              <a:buChar char="➢"/>
            </a:pPr>
            <a:r>
              <a:rPr i="0" lang="en-US" sz="1800" u="none" cap="none" strike="noStrike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Future plans :</a:t>
            </a:r>
            <a:endParaRPr i="0" sz="1800" u="none" cap="none" strike="noStrike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 SemiBold"/>
              <a:buChar char="○"/>
            </a:pPr>
            <a:r>
              <a:rPr i="0" lang="en-US" sz="1800" u="none" cap="none" strike="noStrike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Find the best models for unapproved loans, getting the complete business solution. </a:t>
            </a:r>
            <a:endParaRPr i="0" sz="1800" u="none" cap="none" strike="noStrike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 SemiBold"/>
              <a:buChar char="○"/>
            </a:pPr>
            <a:r>
              <a:rPr i="0" lang="en-US" sz="1800" u="none" cap="none" strike="noStrike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Testing more models for getting higher accuracy score and AUC closer to 1.</a:t>
            </a:r>
            <a:endParaRPr i="0" sz="1800" u="none" cap="none" strike="noStrike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 SemiBold"/>
              <a:buChar char="○"/>
            </a:pPr>
            <a:r>
              <a:rPr i="0" lang="en-US" sz="1800" u="none" cap="none" strike="noStrike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Examining the threshold for each model </a:t>
            </a:r>
            <a:endParaRPr i="0" sz="1800" u="none" cap="none" strike="noStrike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347a30c679_0_107"/>
          <p:cNvSpPr txBox="1"/>
          <p:nvPr/>
        </p:nvSpPr>
        <p:spPr>
          <a:xfrm>
            <a:off x="3338375" y="1239975"/>
            <a:ext cx="658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Thank You for your time </a:t>
            </a:r>
            <a:endParaRPr sz="3600">
              <a:solidFill>
                <a:srgbClr val="FFFFFF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35aba2e0ea_0_22"/>
          <p:cNvSpPr txBox="1"/>
          <p:nvPr>
            <p:ph type="title"/>
          </p:nvPr>
        </p:nvSpPr>
        <p:spPr>
          <a:xfrm>
            <a:off x="602300" y="714980"/>
            <a:ext cx="5049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u="sng">
                <a:solidFill>
                  <a:srgbClr val="3D85C6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Mission statement</a:t>
            </a:r>
            <a:endParaRPr>
              <a:solidFill>
                <a:srgbClr val="3D85C6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102" name="Google Shape;102;g135aba2e0ea_0_22"/>
          <p:cNvSpPr txBox="1"/>
          <p:nvPr>
            <p:ph idx="1" type="body"/>
          </p:nvPr>
        </p:nvSpPr>
        <p:spPr>
          <a:xfrm>
            <a:off x="548263" y="3747486"/>
            <a:ext cx="51579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7500"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200" u="sng">
                <a:latin typeface="Comfortaa SemiBold"/>
                <a:ea typeface="Comfortaa SemiBold"/>
                <a:cs typeface="Comfortaa SemiBold"/>
                <a:sym typeface="Comfortaa SemiBold"/>
              </a:rPr>
              <a:t>Goal </a:t>
            </a:r>
            <a:r>
              <a:rPr lang="en-US" sz="2200"/>
              <a:t>: </a:t>
            </a:r>
            <a:endParaRPr sz="2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200">
                <a:latin typeface="Comfortaa"/>
                <a:ea typeface="Comfortaa"/>
                <a:cs typeface="Comfortaa"/>
                <a:sym typeface="Comfortaa"/>
              </a:rPr>
              <a:t>Create automated tool for loans qualification process by the given data.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3" name="Google Shape;103;g135aba2e0ea_0_22"/>
          <p:cNvSpPr txBox="1"/>
          <p:nvPr>
            <p:ph idx="4" type="body"/>
          </p:nvPr>
        </p:nvSpPr>
        <p:spPr>
          <a:xfrm>
            <a:off x="535675" y="1355049"/>
            <a:ext cx="5398800" cy="25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200">
                <a:latin typeface="Comfortaa Medium"/>
                <a:ea typeface="Comfortaa Medium"/>
                <a:cs typeface="Comfortaa Medium"/>
                <a:sym typeface="Comfortaa Medium"/>
              </a:rPr>
              <a:t>Dream Housing Finance company deals in all home loans. They have a presence across all urban, semi-urban, and rural areas. Customer-first applies for a home loan and then the company validates the customer eligibility for a loan.</a:t>
            </a:r>
            <a:endParaRPr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200"/>
          </a:p>
        </p:txBody>
      </p:sp>
      <p:pic>
        <p:nvPicPr>
          <p:cNvPr id="104" name="Google Shape;104;g135aba2e0ea_0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9063" y="772001"/>
            <a:ext cx="5769876" cy="4218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"/>
          <p:cNvSpPr txBox="1"/>
          <p:nvPr>
            <p:ph type="title"/>
          </p:nvPr>
        </p:nvSpPr>
        <p:spPr>
          <a:xfrm>
            <a:off x="668450" y="667280"/>
            <a:ext cx="5049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u="sng">
                <a:solidFill>
                  <a:srgbClr val="3D85C6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Overview</a:t>
            </a:r>
            <a:endParaRPr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111" name="Google Shape;111;p3"/>
          <p:cNvSpPr txBox="1"/>
          <p:nvPr>
            <p:ph idx="4" type="body"/>
          </p:nvPr>
        </p:nvSpPr>
        <p:spPr>
          <a:xfrm>
            <a:off x="601775" y="1307360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110867" lvl="0" marL="9144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4114"/>
              <a:buFont typeface="Comfortaa SemiBold"/>
              <a:buChar char="⮚"/>
            </a:pPr>
            <a:r>
              <a:rPr lang="en-US" sz="1800">
                <a:latin typeface="Comfortaa SemiBold"/>
                <a:ea typeface="Comfortaa SemiBold"/>
                <a:cs typeface="Comfortaa SemiBold"/>
                <a:sym typeface="Comfortaa SemiBold"/>
              </a:rPr>
              <a:t>EDA with Pandas and Seaborn</a:t>
            </a:r>
            <a:endParaRPr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110867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114114"/>
              <a:buFont typeface="Comfortaa SemiBold"/>
              <a:buChar char="⮚"/>
            </a:pPr>
            <a:r>
              <a:rPr lang="en-US" sz="1800">
                <a:latin typeface="Comfortaa SemiBold"/>
                <a:ea typeface="Comfortaa SemiBold"/>
                <a:cs typeface="Comfortaa SemiBold"/>
                <a:sym typeface="Comfortaa SemiBold"/>
              </a:rPr>
              <a:t>Preprocessing the data, convert categorical to numerical, handling missing values</a:t>
            </a:r>
            <a:endParaRPr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110867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114114"/>
              <a:buFont typeface="Comfortaa SemiBold"/>
              <a:buChar char="⮚"/>
            </a:pPr>
            <a:r>
              <a:rPr lang="en-US" sz="1800">
                <a:latin typeface="Comfortaa SemiBold"/>
                <a:ea typeface="Comfortaa SemiBold"/>
                <a:cs typeface="Comfortaa SemiBold"/>
                <a:sym typeface="Comfortaa SemiBold"/>
              </a:rPr>
              <a:t>Prepare for models (fit models, normalize, oversampling)</a:t>
            </a:r>
            <a:endParaRPr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110867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114114"/>
              <a:buFont typeface="Comfortaa SemiBold"/>
              <a:buChar char="⮚"/>
            </a:pPr>
            <a:r>
              <a:rPr lang="en-US" sz="1800">
                <a:latin typeface="Comfortaa SemiBold"/>
                <a:ea typeface="Comfortaa SemiBold"/>
                <a:cs typeface="Comfortaa SemiBold"/>
                <a:sym typeface="Comfortaa SemiBold"/>
              </a:rPr>
              <a:t>Apply classifications models for comparing results of scores</a:t>
            </a:r>
            <a:endParaRPr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110867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114114"/>
              <a:buFont typeface="Comfortaa SemiBold"/>
              <a:buChar char="⮚"/>
            </a:pPr>
            <a:r>
              <a:rPr lang="en-US" sz="1800">
                <a:latin typeface="Comfortaa SemiBold"/>
                <a:ea typeface="Comfortaa SemiBold"/>
                <a:cs typeface="Comfortaa SemiBold"/>
                <a:sym typeface="Comfortaa SemiBold"/>
              </a:rPr>
              <a:t>Model Comparison and choosing best one of scores  for business inquiries</a:t>
            </a:r>
            <a:endParaRPr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110867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114114"/>
              <a:buFont typeface="Comfortaa SemiBold"/>
              <a:buChar char="⮚"/>
            </a:pPr>
            <a:r>
              <a:rPr lang="en-US" sz="1800">
                <a:latin typeface="Comfortaa SemiBold"/>
                <a:ea typeface="Comfortaa SemiBold"/>
                <a:cs typeface="Comfortaa SemiBold"/>
                <a:sym typeface="Comfortaa SemiBold"/>
              </a:rPr>
              <a:t>Conclusions and insights</a:t>
            </a:r>
            <a:endParaRPr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200"/>
          </a:p>
        </p:txBody>
      </p:sp>
      <p:pic>
        <p:nvPicPr>
          <p:cNvPr id="112" name="Google Shape;112;p3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5062" y="837775"/>
            <a:ext cx="5157900" cy="36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347a30c679_0_0"/>
          <p:cNvSpPr txBox="1"/>
          <p:nvPr>
            <p:ph type="title"/>
          </p:nvPr>
        </p:nvSpPr>
        <p:spPr>
          <a:xfrm>
            <a:off x="244213" y="221850"/>
            <a:ext cx="56076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400">
                <a:solidFill>
                  <a:srgbClr val="3D85C6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EDA and Preprocessing the data</a:t>
            </a:r>
            <a:endParaRPr sz="2400">
              <a:solidFill>
                <a:srgbClr val="3D85C6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119" name="Google Shape;119;g1347a30c679_0_0"/>
          <p:cNvSpPr txBox="1"/>
          <p:nvPr>
            <p:ph idx="4" type="body"/>
          </p:nvPr>
        </p:nvSpPr>
        <p:spPr>
          <a:xfrm>
            <a:off x="268075" y="931050"/>
            <a:ext cx="5559900" cy="50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4789"/>
              <a:buNone/>
            </a:pPr>
            <a:r>
              <a:rPr lang="en-US" sz="4015">
                <a:latin typeface="Comfortaa Medium"/>
                <a:ea typeface="Comfortaa Medium"/>
                <a:cs typeface="Comfortaa Medium"/>
                <a:sym typeface="Comfortaa Medium"/>
              </a:rPr>
              <a:t>Loan_ID--------------&gt; Unique Loan ID</a:t>
            </a:r>
            <a:endParaRPr sz="4615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4789"/>
              <a:buNone/>
            </a:pPr>
            <a:r>
              <a:rPr lang="en-US" sz="4015">
                <a:latin typeface="Comfortaa Medium"/>
                <a:ea typeface="Comfortaa Medium"/>
                <a:cs typeface="Comfortaa Medium"/>
                <a:sym typeface="Comfortaa Medium"/>
              </a:rPr>
              <a:t>Gender --------------&gt; Male/ Female</a:t>
            </a:r>
            <a:endParaRPr sz="4615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4789"/>
              <a:buNone/>
            </a:pPr>
            <a:r>
              <a:rPr lang="en-US" sz="4015">
                <a:latin typeface="Comfortaa Medium"/>
                <a:ea typeface="Comfortaa Medium"/>
                <a:cs typeface="Comfortaa Medium"/>
                <a:sym typeface="Comfortaa Medium"/>
              </a:rPr>
              <a:t>Married --------------&gt; Applicant married (Y/N)</a:t>
            </a:r>
            <a:endParaRPr sz="4615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4789"/>
              <a:buNone/>
            </a:pPr>
            <a:r>
              <a:rPr lang="en-US" sz="4015">
                <a:latin typeface="Comfortaa Medium"/>
                <a:ea typeface="Comfortaa Medium"/>
                <a:cs typeface="Comfortaa Medium"/>
                <a:sym typeface="Comfortaa Medium"/>
              </a:rPr>
              <a:t>Dependents ------------&gt; Number of dependents</a:t>
            </a:r>
            <a:endParaRPr sz="4615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4789"/>
              <a:buNone/>
            </a:pPr>
            <a:r>
              <a:rPr lang="en-US" sz="4015">
                <a:latin typeface="Comfortaa Medium"/>
                <a:ea typeface="Comfortaa Medium"/>
                <a:cs typeface="Comfortaa Medium"/>
                <a:sym typeface="Comfortaa Medium"/>
              </a:rPr>
              <a:t>Education -------------&gt; Applicant Education (Graduate/ Under Graduate)</a:t>
            </a:r>
            <a:endParaRPr sz="4615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4789"/>
              <a:buNone/>
            </a:pPr>
            <a:r>
              <a:rPr lang="en-US" sz="4015">
                <a:latin typeface="Comfortaa Medium"/>
                <a:ea typeface="Comfortaa Medium"/>
                <a:cs typeface="Comfortaa Medium"/>
                <a:sym typeface="Comfortaa Medium"/>
              </a:rPr>
              <a:t>Self_Employed ---------&gt; Self-employed (Y/N)</a:t>
            </a:r>
            <a:endParaRPr sz="4615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4789"/>
              <a:buNone/>
            </a:pPr>
            <a:r>
              <a:rPr lang="en-US" sz="4015">
                <a:latin typeface="Comfortaa Medium"/>
                <a:ea typeface="Comfortaa Medium"/>
                <a:cs typeface="Comfortaa Medium"/>
                <a:sym typeface="Comfortaa Medium"/>
              </a:rPr>
              <a:t>ApplicantIncome -------&gt; Applicant income</a:t>
            </a:r>
            <a:endParaRPr sz="4615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4789"/>
              <a:buNone/>
            </a:pPr>
            <a:r>
              <a:rPr lang="en-US" sz="4015">
                <a:latin typeface="Comfortaa Medium"/>
                <a:ea typeface="Comfortaa Medium"/>
                <a:cs typeface="Comfortaa Medium"/>
                <a:sym typeface="Comfortaa Medium"/>
              </a:rPr>
              <a:t>CoapplicantIncome -----&gt; Coapplicant income</a:t>
            </a:r>
            <a:endParaRPr sz="4615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4789"/>
              <a:buNone/>
            </a:pPr>
            <a:r>
              <a:rPr lang="en-US" sz="4015">
                <a:latin typeface="Comfortaa Medium"/>
                <a:ea typeface="Comfortaa Medium"/>
                <a:cs typeface="Comfortaa Medium"/>
                <a:sym typeface="Comfortaa Medium"/>
              </a:rPr>
              <a:t>LoanAmount -----------&gt; Loan amount in thousands</a:t>
            </a:r>
            <a:endParaRPr sz="4615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4789"/>
              <a:buNone/>
            </a:pPr>
            <a:r>
              <a:rPr lang="en-US" sz="4015">
                <a:latin typeface="Comfortaa Medium"/>
                <a:ea typeface="Comfortaa Medium"/>
                <a:cs typeface="Comfortaa Medium"/>
                <a:sym typeface="Comfortaa Medium"/>
              </a:rPr>
              <a:t>Loan_Amount_Term ------&gt; Term of a loan in months</a:t>
            </a:r>
            <a:endParaRPr sz="4615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4789"/>
              <a:buNone/>
            </a:pPr>
            <a:r>
              <a:rPr lang="en-US" sz="4015">
                <a:latin typeface="Comfortaa Medium"/>
                <a:ea typeface="Comfortaa Medium"/>
                <a:cs typeface="Comfortaa Medium"/>
                <a:sym typeface="Comfortaa Medium"/>
              </a:rPr>
              <a:t>Credit_History --------&gt; Credit history meets guidelines</a:t>
            </a:r>
            <a:endParaRPr sz="4615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4789"/>
              <a:buNone/>
            </a:pPr>
            <a:r>
              <a:rPr lang="en-US" sz="4015">
                <a:latin typeface="Comfortaa Medium"/>
                <a:ea typeface="Comfortaa Medium"/>
                <a:cs typeface="Comfortaa Medium"/>
                <a:sym typeface="Comfortaa Medium"/>
              </a:rPr>
              <a:t>Property_Area ---------&gt; Urban/ Semi-Urban/ Rural</a:t>
            </a:r>
            <a:endParaRPr sz="4615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4789"/>
              <a:buNone/>
            </a:pPr>
            <a:r>
              <a:rPr lang="en-US" sz="4015">
                <a:latin typeface="Comfortaa Medium"/>
                <a:ea typeface="Comfortaa Medium"/>
                <a:cs typeface="Comfortaa Medium"/>
                <a:sym typeface="Comfortaa Medium"/>
              </a:rPr>
              <a:t>Loan_Status -----------&gt; Loan approved (Y/N)</a:t>
            </a:r>
            <a:endParaRPr sz="4615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4789"/>
              <a:buNone/>
            </a:pPr>
            <a:r>
              <a:t/>
            </a:r>
            <a:endParaRPr sz="4015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4789"/>
              <a:buNone/>
            </a:pPr>
            <a:r>
              <a:rPr lang="en-US" sz="4015">
                <a:latin typeface="Comfortaa Medium"/>
                <a:ea typeface="Comfortaa Medium"/>
                <a:cs typeface="Comfortaa Medium"/>
                <a:sym typeface="Comfortaa Medium"/>
              </a:rPr>
              <a:t>There are 614 entries</a:t>
            </a:r>
            <a:endParaRPr sz="4615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4789"/>
              <a:buNone/>
            </a:pPr>
            <a:r>
              <a:rPr lang="en-US" sz="4015">
                <a:latin typeface="Comfortaa Medium"/>
                <a:ea typeface="Comfortaa Medium"/>
                <a:cs typeface="Comfortaa Medium"/>
                <a:sym typeface="Comfortaa Medium"/>
              </a:rPr>
              <a:t>There are total 13 features </a:t>
            </a:r>
            <a:endParaRPr sz="4615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4789"/>
              <a:buNone/>
            </a:pPr>
            <a:r>
              <a:rPr lang="en-US" sz="4015">
                <a:latin typeface="Comfortaa Medium"/>
                <a:ea typeface="Comfortaa Medium"/>
                <a:cs typeface="Comfortaa Medium"/>
                <a:sym typeface="Comfortaa Medium"/>
              </a:rPr>
              <a:t>There are three types of datatype : float64(4), int64(1), object(8)</a:t>
            </a:r>
            <a:endParaRPr sz="4015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4789"/>
              <a:buNone/>
            </a:pPr>
            <a:r>
              <a:rPr lang="en-US" sz="4015">
                <a:latin typeface="Comfortaa Medium"/>
                <a:ea typeface="Comfortaa Medium"/>
                <a:cs typeface="Comfortaa Medium"/>
                <a:sym typeface="Comfortaa Medium"/>
              </a:rPr>
              <a:t>There are three many missing values  (146 NaN).</a:t>
            </a:r>
            <a:endParaRPr sz="4615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4789"/>
              <a:buNone/>
            </a:pPr>
            <a:r>
              <a:rPr lang="en-US" sz="4015">
                <a:latin typeface="Comfortaa Medium"/>
                <a:ea typeface="Comfortaa Medium"/>
                <a:cs typeface="Comfortaa Medium"/>
                <a:sym typeface="Comfortaa Medium"/>
              </a:rPr>
              <a:t>Loan_Status feature Boolean values, So we replace Y values with 1 and N values with 0 and same for other Boolean types of columns, "Male": 1, "Female" : 0 After replacing we will use median, mean and mode with NaN values.</a:t>
            </a:r>
            <a:endParaRPr sz="4615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200"/>
          </a:p>
        </p:txBody>
      </p:sp>
      <p:pic>
        <p:nvPicPr>
          <p:cNvPr id="120" name="Google Shape;120;g1347a30c67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42063" y="221854"/>
            <a:ext cx="5514975" cy="57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1347a30c679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224" y="6004940"/>
            <a:ext cx="5879978" cy="1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1347a30c679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4224" y="6336077"/>
            <a:ext cx="5669225" cy="231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 txBox="1"/>
          <p:nvPr>
            <p:ph type="title"/>
          </p:nvPr>
        </p:nvSpPr>
        <p:spPr>
          <a:xfrm>
            <a:off x="374334" y="581815"/>
            <a:ext cx="5049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u="sng">
                <a:solidFill>
                  <a:srgbClr val="3D85C6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EDA</a:t>
            </a:r>
            <a:endParaRPr>
              <a:solidFill>
                <a:srgbClr val="3D85C6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129" name="Google Shape;129;p5"/>
          <p:cNvSpPr txBox="1"/>
          <p:nvPr>
            <p:ph idx="4" type="body"/>
          </p:nvPr>
        </p:nvSpPr>
        <p:spPr>
          <a:xfrm>
            <a:off x="326621" y="1221900"/>
            <a:ext cx="69321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400">
                <a:latin typeface="Comfortaa SemiBold"/>
                <a:ea typeface="Comfortaa SemiBold"/>
                <a:cs typeface="Comfortaa SemiBold"/>
                <a:sym typeface="Comfortaa SemiBold"/>
              </a:rPr>
              <a:t>Explore object type with value_counts</a:t>
            </a:r>
            <a:endParaRPr sz="2400"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/>
          </a:p>
        </p:txBody>
      </p:sp>
      <p:pic>
        <p:nvPicPr>
          <p:cNvPr id="130" name="Google Shape;13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179" y="1884625"/>
            <a:ext cx="3318304" cy="483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9734" y="1884625"/>
            <a:ext cx="3519026" cy="483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57403" y="1884624"/>
            <a:ext cx="3324797" cy="483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89364" y="3142695"/>
            <a:ext cx="2502636" cy="2059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/>
          <p:nvPr>
            <p:ph type="title"/>
          </p:nvPr>
        </p:nvSpPr>
        <p:spPr>
          <a:xfrm>
            <a:off x="450634" y="581815"/>
            <a:ext cx="5049838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u="sng">
                <a:solidFill>
                  <a:srgbClr val="3D85C6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EDA</a:t>
            </a:r>
            <a:endParaRPr>
              <a:solidFill>
                <a:srgbClr val="3D85C6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140" name="Google Shape;140;p6"/>
          <p:cNvSpPr txBox="1"/>
          <p:nvPr>
            <p:ph idx="4" type="body"/>
          </p:nvPr>
        </p:nvSpPr>
        <p:spPr>
          <a:xfrm>
            <a:off x="450625" y="1382275"/>
            <a:ext cx="68079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400">
                <a:latin typeface="Comfortaa SemiBold"/>
                <a:ea typeface="Comfortaa SemiBold"/>
                <a:cs typeface="Comfortaa SemiBold"/>
                <a:sym typeface="Comfortaa SemiBold"/>
              </a:rPr>
              <a:t>Explore Loan_Status </a:t>
            </a:r>
            <a:r>
              <a:rPr lang="en-US">
                <a:latin typeface="Comfortaa SemiBold"/>
                <a:ea typeface="Comfortaa SemiBold"/>
                <a:cs typeface="Comfortaa SemiBold"/>
                <a:sym typeface="Comfortaa SemiBold"/>
              </a:rPr>
              <a:t>by</a:t>
            </a:r>
            <a:r>
              <a:rPr lang="en-US" sz="2400">
                <a:latin typeface="Comfortaa SemiBold"/>
                <a:ea typeface="Comfortaa SemiBold"/>
                <a:cs typeface="Comfortaa SemiBold"/>
                <a:sym typeface="Comfortaa SemiBold"/>
              </a:rPr>
              <a:t> each feature</a:t>
            </a:r>
            <a:endParaRPr sz="2400"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/>
          </a:p>
        </p:txBody>
      </p:sp>
      <p:pic>
        <p:nvPicPr>
          <p:cNvPr id="141" name="Google Shape;14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042" y="2190736"/>
            <a:ext cx="6578353" cy="3970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20395" y="2190736"/>
            <a:ext cx="5257800" cy="4165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"/>
          <p:cNvSpPr txBox="1"/>
          <p:nvPr>
            <p:ph type="title"/>
          </p:nvPr>
        </p:nvSpPr>
        <p:spPr>
          <a:xfrm>
            <a:off x="450634" y="581815"/>
            <a:ext cx="5049838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u="sng">
                <a:solidFill>
                  <a:srgbClr val="3D85C6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EDA</a:t>
            </a:r>
            <a:endParaRPr>
              <a:solidFill>
                <a:srgbClr val="3D85C6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149" name="Google Shape;149;p7"/>
          <p:cNvSpPr txBox="1"/>
          <p:nvPr>
            <p:ph idx="4" type="body"/>
          </p:nvPr>
        </p:nvSpPr>
        <p:spPr>
          <a:xfrm>
            <a:off x="6836638" y="1169634"/>
            <a:ext cx="5139340" cy="1179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200">
                <a:latin typeface="Comfortaa SemiBold"/>
                <a:ea typeface="Comfortaa SemiBold"/>
                <a:cs typeface="Comfortaa SemiBold"/>
                <a:sym typeface="Comfortaa SemiBold"/>
              </a:rPr>
              <a:t>Heatmap reflects the strong relations between loan_status and credit_history, as well for Application_income and loan_amount</a:t>
            </a:r>
            <a:endParaRPr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150" name="Google Shape;150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1" name="Google Shape;15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165" y="1170596"/>
            <a:ext cx="5870268" cy="3410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22013" y="4078291"/>
            <a:ext cx="6669987" cy="280010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7"/>
          <p:cNvSpPr/>
          <p:nvPr/>
        </p:nvSpPr>
        <p:spPr>
          <a:xfrm>
            <a:off x="6003432" y="1660124"/>
            <a:ext cx="833205" cy="337352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5D261A"/>
              </a:gs>
              <a:gs pos="48000">
                <a:srgbClr val="933C28"/>
              </a:gs>
              <a:gs pos="100000">
                <a:srgbClr val="D47762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7"/>
          <p:cNvSpPr txBox="1"/>
          <p:nvPr/>
        </p:nvSpPr>
        <p:spPr>
          <a:xfrm>
            <a:off x="231884" y="4974737"/>
            <a:ext cx="4189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-US" sz="1800" u="none" cap="none" strike="noStrike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Plot shows relation between Applicant Income vs requested Loan Amount.</a:t>
            </a:r>
            <a:endParaRPr i="0" sz="1400" u="none" cap="none" strike="noStrike">
              <a:solidFill>
                <a:srgbClr val="000000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155" name="Google Shape;155;p7"/>
          <p:cNvSpPr/>
          <p:nvPr/>
        </p:nvSpPr>
        <p:spPr>
          <a:xfrm rot="10800000">
            <a:off x="4554944" y="5201637"/>
            <a:ext cx="833205" cy="337352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5D261A"/>
              </a:gs>
              <a:gs pos="48000">
                <a:srgbClr val="933C28"/>
              </a:gs>
              <a:gs pos="100000">
                <a:srgbClr val="D47762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"/>
          <p:cNvSpPr txBox="1"/>
          <p:nvPr>
            <p:ph type="title"/>
          </p:nvPr>
        </p:nvSpPr>
        <p:spPr>
          <a:xfrm>
            <a:off x="450634" y="581815"/>
            <a:ext cx="5049838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3600" u="sng">
                <a:solidFill>
                  <a:srgbClr val="3D85C6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Preparing for models</a:t>
            </a:r>
            <a:endParaRPr u="sng">
              <a:solidFill>
                <a:srgbClr val="3D85C6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162" name="Google Shape;162;p8"/>
          <p:cNvSpPr txBox="1"/>
          <p:nvPr>
            <p:ph idx="4" type="body"/>
          </p:nvPr>
        </p:nvSpPr>
        <p:spPr>
          <a:xfrm>
            <a:off x="450633" y="1322774"/>
            <a:ext cx="3810649" cy="468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800">
                <a:latin typeface="Comfortaa SemiBold"/>
                <a:ea typeface="Comfortaa SemiBold"/>
                <a:cs typeface="Comfortaa SemiBold"/>
                <a:sym typeface="Comfortaa SemiBold"/>
              </a:rPr>
              <a:t>1.Target variable-Loan_Status</a:t>
            </a:r>
            <a:endParaRPr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200"/>
          </a:p>
        </p:txBody>
      </p:sp>
      <p:pic>
        <p:nvPicPr>
          <p:cNvPr id="163" name="Google Shape;16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7666" y="2316116"/>
            <a:ext cx="2835414" cy="4222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0132" y="1791090"/>
            <a:ext cx="4162425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8"/>
          <p:cNvSpPr txBox="1"/>
          <p:nvPr/>
        </p:nvSpPr>
        <p:spPr>
          <a:xfrm>
            <a:off x="6222760" y="1012048"/>
            <a:ext cx="5842500" cy="13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i="0" lang="en-US" sz="1800" u="none" cap="none" strike="noStrike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3. Feature importance: Credit_History, CoapplicantIncome, Property_Area, ApplicantIncome, LoanAmount, Loan_Amount_Term</a:t>
            </a:r>
            <a:endParaRPr i="0" sz="1400" u="none" cap="none" strike="noStrike">
              <a:solidFill>
                <a:srgbClr val="000000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166" name="Google Shape;166;p8"/>
          <p:cNvSpPr txBox="1"/>
          <p:nvPr/>
        </p:nvSpPr>
        <p:spPr>
          <a:xfrm>
            <a:off x="488175" y="4457923"/>
            <a:ext cx="4669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-US" sz="1800" u="none" cap="none" strike="noStrike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2. Over sampling by SMOTE (Imbalanced data)</a:t>
            </a:r>
            <a:endParaRPr i="0" sz="1800" u="none" cap="none" strike="noStrike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pic>
        <p:nvPicPr>
          <p:cNvPr id="167" name="Google Shape;16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8175" y="5081150"/>
            <a:ext cx="4943475" cy="159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47a30c679_0_114"/>
          <p:cNvSpPr txBox="1"/>
          <p:nvPr>
            <p:ph type="title"/>
          </p:nvPr>
        </p:nvSpPr>
        <p:spPr>
          <a:xfrm>
            <a:off x="465900" y="422463"/>
            <a:ext cx="48723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8888"/>
              <a:buFont typeface="Arial"/>
              <a:buNone/>
            </a:pPr>
            <a:r>
              <a:rPr lang="en-US" u="sng">
                <a:solidFill>
                  <a:srgbClr val="3D85C6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Classification models</a:t>
            </a:r>
            <a:endParaRPr>
              <a:solidFill>
                <a:srgbClr val="3D85C6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174" name="Google Shape;174;g1347a30c679_0_114"/>
          <p:cNvSpPr txBox="1"/>
          <p:nvPr/>
        </p:nvSpPr>
        <p:spPr>
          <a:xfrm>
            <a:off x="534500" y="1232550"/>
            <a:ext cx="4072500" cy="3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 SemiBold"/>
              <a:buChar char="➢"/>
            </a:pPr>
            <a:r>
              <a:rPr i="0" lang="en-US" sz="1800" u="none" cap="none" strike="noStrike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Gradient Boosting</a:t>
            </a:r>
            <a:endParaRPr i="0" sz="1400" u="none" cap="none" strike="noStrike">
              <a:solidFill>
                <a:srgbClr val="000000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 SemiBold"/>
              <a:buChar char="➢"/>
            </a:pPr>
            <a:r>
              <a:rPr i="0" lang="en-US" sz="1800" u="none" cap="none" strike="noStrike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Ada boosting on Logistic Regression and Decision Tree</a:t>
            </a:r>
            <a:endParaRPr i="0" sz="1400" u="none" cap="none" strike="noStrike">
              <a:solidFill>
                <a:srgbClr val="000000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 SemiBold"/>
              <a:buChar char="➢"/>
            </a:pPr>
            <a:r>
              <a:rPr i="0" lang="en-US" sz="1800" u="none" cap="none" strike="noStrike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Logistic Regression</a:t>
            </a:r>
            <a:endParaRPr i="0" sz="1400" u="none" cap="none" strike="noStrike">
              <a:solidFill>
                <a:srgbClr val="000000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 SemiBold"/>
              <a:buChar char="➢"/>
            </a:pPr>
            <a:r>
              <a:rPr i="0" lang="en-US" sz="1800" u="none" cap="none" strike="noStrike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KNN</a:t>
            </a:r>
            <a:endParaRPr i="0" sz="1400" u="none" cap="none" strike="noStrike">
              <a:solidFill>
                <a:srgbClr val="000000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 SemiBold"/>
              <a:buChar char="➢"/>
            </a:pPr>
            <a:r>
              <a:rPr i="0" lang="en-US" sz="1800" u="none" cap="none" strike="noStrike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Decision Tree</a:t>
            </a:r>
            <a:endParaRPr i="0" sz="1400" u="none" cap="none" strike="noStrike">
              <a:solidFill>
                <a:srgbClr val="000000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 SemiBold"/>
              <a:buChar char="➢"/>
            </a:pPr>
            <a:r>
              <a:rPr i="0" lang="en-US" sz="1800" u="none" cap="none" strike="noStrike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Random Forest</a:t>
            </a:r>
            <a:endParaRPr i="0" sz="1800" u="none" cap="none" strike="noStrike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175" name="Google Shape;175;g1347a30c679_0_114"/>
          <p:cNvSpPr txBox="1"/>
          <p:nvPr/>
        </p:nvSpPr>
        <p:spPr>
          <a:xfrm>
            <a:off x="621126" y="4573200"/>
            <a:ext cx="3518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-US" sz="1800" u="none" cap="none" strike="noStrike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Running the models with:</a:t>
            </a:r>
            <a:endParaRPr i="0" sz="1400" u="none" cap="none" strike="noStrike">
              <a:solidFill>
                <a:srgbClr val="000000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 u="none" cap="none" strike="noStrike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1.Clean (regular) data</a:t>
            </a:r>
            <a:endParaRPr i="0" sz="1400" u="none" cap="none" strike="noStrike">
              <a:solidFill>
                <a:srgbClr val="000000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 u="none" cap="none" strike="noStrike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2.Normalized data</a:t>
            </a:r>
            <a:endParaRPr i="0" sz="1400" u="none" cap="none" strike="noStrike">
              <a:solidFill>
                <a:srgbClr val="000000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 u="none" cap="none" strike="noStrike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3.Balanced target</a:t>
            </a:r>
            <a:endParaRPr i="0" sz="1400" u="none" cap="none" strike="noStrike">
              <a:solidFill>
                <a:srgbClr val="000000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 u="none" cap="none" strike="noStrike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4.Features important </a:t>
            </a:r>
            <a:endParaRPr i="0" sz="1800" u="none" cap="none" strike="noStrike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pic>
        <p:nvPicPr>
          <p:cNvPr id="176" name="Google Shape;176;g1347a30c679_0_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4749" y="1168671"/>
            <a:ext cx="4329600" cy="331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2022-06-14T19:23:05Z</dcterms:created>
  <dc:creator>Evgenia</dc:creator>
</cp:coreProperties>
</file>